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9" r:id="rId5"/>
    <p:sldId id="256" r:id="rId6"/>
    <p:sldId id="257" r:id="rId7"/>
    <p:sldId id="260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6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69" d="100"/>
          <a:sy n="69" d="100"/>
        </p:scale>
        <p:origin x="52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=""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=""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=""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=""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=""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=""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=""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=""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=""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=""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=""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=""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=""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=""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=""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=""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=""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8">
            <a:extLst>
              <a:ext uri="{FF2B5EF4-FFF2-40B4-BE49-F238E27FC236}">
                <a16:creationId xmlns=""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=""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=""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=""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=""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=""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=""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=""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=""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=""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=""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=""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=""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=""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=""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=""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=""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4">
            <a:extLst>
              <a:ext uri="{FF2B5EF4-FFF2-40B4-BE49-F238E27FC236}">
                <a16:creationId xmlns=""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=""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=""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=""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=""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=""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=""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=""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=""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=""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=""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=""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=""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=""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=""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=""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pPr/>
              <a:t>11/26/2023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=""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=""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00376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TẬP CẶP SỐ CÓ TỔNG </a:t>
            </a:r>
            <a:r>
              <a:rPr lang="en-US" smtClean="0"/>
              <a:t>CHO </a:t>
            </a:r>
            <a:r>
              <a:rPr lang="en-US" smtClean="0"/>
              <a:t>TRƯỚC (P.06.13.02)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7" y="1061093"/>
            <a:ext cx="11650073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Cho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[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n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và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Q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đếm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các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cặp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2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chỉ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(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, j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)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sao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1 &lt;= 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&lt;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j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&lt;=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vào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err="1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+ 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err="1" smtClean="0">
                <a:latin typeface="Lato" panose="020F0502020204030203"/>
                <a:cs typeface="Arial" panose="020B0604020202020204" pitchFamily="34" charset="0"/>
              </a:rPr>
              <a:t>j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=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Q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GB" sz="2000" dirty="0" err="1" smtClean="0">
                <a:latin typeface="Lato" panose="020F0502020204030203"/>
              </a:rPr>
              <a:t>Dữ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liệu</a:t>
            </a:r>
            <a:endParaRPr lang="en-GB" sz="2000" dirty="0" smtClean="0">
              <a:latin typeface="Lato" panose="020F0502020204030203"/>
            </a:endParaRP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1: </a:t>
            </a:r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số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nguyên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dương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i="1" dirty="0" smtClean="0">
                <a:latin typeface="Lato" panose="020F0502020204030203"/>
              </a:rPr>
              <a:t>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và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i="1" dirty="0" smtClean="0">
                <a:latin typeface="Lato" panose="020F0502020204030203"/>
              </a:rPr>
              <a:t>Q</a:t>
            </a:r>
            <a:r>
              <a:rPr lang="en-GB" sz="2000" dirty="0" smtClean="0">
                <a:latin typeface="Lato" panose="020F0502020204030203"/>
              </a:rPr>
              <a:t> (1 &lt;= </a:t>
            </a:r>
            <a:r>
              <a:rPr lang="en-GB" sz="2000" i="1" dirty="0" smtClean="0">
                <a:latin typeface="Lato" panose="020F0502020204030203"/>
              </a:rPr>
              <a:t>n, Q</a:t>
            </a:r>
            <a:r>
              <a:rPr lang="en-GB" sz="2000" dirty="0" smtClean="0">
                <a:latin typeface="Lato" panose="020F0502020204030203"/>
              </a:rPr>
              <a:t> &lt;= 1000000)</a:t>
            </a: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2 </a:t>
            </a:r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trong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đó</a:t>
            </a:r>
            <a:r>
              <a:rPr lang="en-GB" sz="2000" dirty="0" smtClean="0">
                <a:latin typeface="Lato" panose="020F0502020204030203"/>
              </a:rPr>
              <a:t> (1 &lt;= </a:t>
            </a:r>
            <a:r>
              <a:rPr lang="en-GB" sz="2000" i="1" dirty="0" err="1" smtClean="0">
                <a:latin typeface="Lato" panose="020F0502020204030203"/>
              </a:rPr>
              <a:t>a</a:t>
            </a:r>
            <a:r>
              <a:rPr lang="en-GB" sz="2000" i="1" baseline="-25000" dirty="0" err="1" smtClean="0">
                <a:latin typeface="Lato" panose="020F0502020204030203"/>
              </a:rPr>
              <a:t>i</a:t>
            </a:r>
            <a:r>
              <a:rPr lang="en-GB" sz="2000" dirty="0" smtClean="0">
                <a:latin typeface="Lato" panose="020F0502020204030203"/>
              </a:rPr>
              <a:t> &lt;= 1000000)</a:t>
            </a:r>
          </a:p>
          <a:p>
            <a:pPr algn="just"/>
            <a:r>
              <a:rPr lang="en-GB" sz="2000" dirty="0" err="1" smtClean="0">
                <a:latin typeface="Lato" panose="020F0502020204030203"/>
              </a:rPr>
              <a:t>Kết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quả</a:t>
            </a:r>
            <a:endParaRPr lang="en-GB" sz="2000" dirty="0" smtClean="0">
              <a:latin typeface="Lato" panose="020F0502020204030203"/>
            </a:endParaRP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ra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giá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trị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i="1" dirty="0" smtClean="0">
                <a:latin typeface="Lato" panose="020F0502020204030203"/>
              </a:rPr>
              <a:t>M</a:t>
            </a:r>
            <a:endParaRPr lang="en-GB" sz="2000" i="1" dirty="0">
              <a:latin typeface="Lato" panose="020F0502020204030203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278280"/>
              </p:ext>
            </p:extLst>
          </p:nvPr>
        </p:nvGraphicFramePr>
        <p:xfrm>
          <a:off x="4025242" y="3066939"/>
          <a:ext cx="3858648" cy="28153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9324"/>
                <a:gridCol w="1929324"/>
              </a:tblGrid>
              <a:tr h="39297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22416">
                <a:tc>
                  <a:txBody>
                    <a:bodyPr/>
                    <a:lstStyle/>
                    <a:p>
                      <a:pPr rtl="0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5 8</a:t>
                      </a:r>
                    </a:p>
                    <a:p>
                      <a:pPr rtl="0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4 6 5 3 2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751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TẬP CẶP SỐ CÓ TỔNG CHO TRƯỚC – THUẬT TOÁN – MÃ GIẢ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5745810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Thuật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toán</a:t>
            </a:r>
            <a:endParaRPr lang="en-US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lvl="1"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theo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thứ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không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giảm</a:t>
            </a:r>
            <a:endParaRPr lang="en-US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lvl="1"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Duyệt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từ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trái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qua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phải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mỗi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chỉ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ta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thực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hiện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tìm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kiếm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nhị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phân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Q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– 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err="1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+1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+2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 </a:t>
            </a:r>
            <a:endParaRPr lang="en-GB" sz="2000" dirty="0">
              <a:latin typeface="Lato" panose="020F0502020204030203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334812" y="1061093"/>
            <a:ext cx="5655233" cy="514174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Run() 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read a[1..n] and Q from the </a:t>
            </a:r>
            <a:r>
              <a:rPr lang="en-US" sz="1400" b="1" dirty="0" err="1" smtClean="0">
                <a:latin typeface="Consolas" panose="020B0609020204030204" pitchFamily="49" charset="0"/>
              </a:rPr>
              <a:t>stdin</a:t>
            </a:r>
            <a:r>
              <a:rPr lang="en-US" sz="1400" b="1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sort(a[1..n]) in a non-decreasing order;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cnt</a:t>
            </a:r>
            <a:r>
              <a:rPr lang="en-US" sz="1400" b="1" dirty="0" smtClean="0"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= 1 to n-1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</a:t>
            </a:r>
            <a:r>
              <a:rPr lang="en-US" sz="1400" b="1" dirty="0" err="1" smtClean="0">
                <a:latin typeface="Consolas" panose="020B0609020204030204" pitchFamily="49" charset="0"/>
              </a:rPr>
              <a:t>idx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dirty="0" err="1" smtClean="0">
                <a:latin typeface="Consolas" panose="020B0609020204030204" pitchFamily="49" charset="0"/>
              </a:rPr>
              <a:t>bSearch</a:t>
            </a:r>
            <a:r>
              <a:rPr lang="en-US" sz="1400" b="1" dirty="0" smtClean="0">
                <a:latin typeface="Consolas" panose="020B0609020204030204" pitchFamily="49" charset="0"/>
              </a:rPr>
              <a:t>(a[1..n], i+1, n, Q – a[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if </a:t>
            </a:r>
            <a:r>
              <a:rPr lang="en-US" sz="1400" b="1" dirty="0" err="1" smtClean="0">
                <a:latin typeface="Consolas" panose="020B0609020204030204" pitchFamily="49" charset="0"/>
              </a:rPr>
              <a:t>idx</a:t>
            </a:r>
            <a:r>
              <a:rPr lang="en-US" sz="1400" b="1" dirty="0" smtClean="0">
                <a:latin typeface="Consolas" panose="020B0609020204030204" pitchFamily="49" charset="0"/>
              </a:rPr>
              <a:t> &gt; 0 then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 </a:t>
            </a:r>
            <a:r>
              <a:rPr lang="en-US" sz="1400" b="1" dirty="0" err="1" smtClean="0">
                <a:latin typeface="Consolas" panose="020B0609020204030204" pitchFamily="49" charset="0"/>
              </a:rPr>
              <a:t>cnt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dirty="0" err="1" smtClean="0">
                <a:latin typeface="Consolas" panose="020B0609020204030204" pitchFamily="49" charset="0"/>
              </a:rPr>
              <a:t>cnt</a:t>
            </a:r>
            <a:r>
              <a:rPr lang="en-US" sz="1400" b="1" dirty="0" smtClean="0">
                <a:latin typeface="Consolas" panose="020B0609020204030204" pitchFamily="49" charset="0"/>
              </a:rPr>
              <a:t> + 1; 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write(</a:t>
            </a:r>
            <a:r>
              <a:rPr lang="en-US" sz="1400" b="1" dirty="0" err="1" smtClean="0">
                <a:latin typeface="Consolas" panose="020B0609020204030204" pitchFamily="49" charset="0"/>
              </a:rPr>
              <a:t>cnt</a:t>
            </a:r>
            <a:r>
              <a:rPr lang="en-US" sz="1400" b="1" dirty="0" smtClean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2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TẬP CẶP SỐ CÓ TỔNG CHO TRƯỚC –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334812" y="1061093"/>
            <a:ext cx="5655233" cy="514174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L = 2*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R = </a:t>
            </a:r>
            <a:r>
              <a:rPr lang="en-US" sz="1400" b="1" dirty="0" smtClean="0">
                <a:latin typeface="Consolas" panose="020B0609020204030204" pitchFamily="49" charset="0"/>
              </a:rPr>
              <a:t>2*i+1;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if(L </a:t>
            </a:r>
            <a:r>
              <a:rPr lang="en-US" sz="1400" b="1" dirty="0">
                <a:latin typeface="Consolas" panose="020B0609020204030204" pitchFamily="49" charset="0"/>
              </a:rPr>
              <a:t>&lt;= n &amp;&amp; a[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 &lt; a[L])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L;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if(R </a:t>
            </a:r>
            <a:r>
              <a:rPr lang="en-US" sz="1400" b="1" dirty="0">
                <a:latin typeface="Consolas" panose="020B0609020204030204" pitchFamily="49" charset="0"/>
              </a:rPr>
              <a:t>&lt;= n &amp;&amp; a[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 &lt; a[R])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R;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!=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){ swap(</a:t>
            </a:r>
            <a:r>
              <a:rPr lang="en-US" sz="1400" b="1" dirty="0" err="1" smtClean="0">
                <a:latin typeface="Consolas" panose="020B0609020204030204" pitchFamily="49" charset="0"/>
              </a:rPr>
              <a:t>i,maxIdx</a:t>
            </a:r>
            <a:r>
              <a:rPr lang="en-US" sz="1400" b="1" dirty="0">
                <a:latin typeface="Consolas" panose="020B0609020204030204" pitchFamily="49" charset="0"/>
              </a:rPr>
              <a:t>);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maxIdx,n</a:t>
            </a:r>
            <a:r>
              <a:rPr lang="en-US" sz="1400" b="1" dirty="0" smtClean="0">
                <a:latin typeface="Consolas" panose="020B0609020204030204" pitchFamily="49" charset="0"/>
              </a:rPr>
              <a:t>);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buildHeap</a:t>
            </a:r>
            <a:r>
              <a:rPr lang="en-US" sz="1400" b="1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n/2;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</a:t>
            </a:r>
            <a:r>
              <a:rPr lang="en-US" sz="1400" b="1" dirty="0" smtClean="0">
                <a:latin typeface="Consolas" panose="020B0609020204030204" pitchFamily="49" charset="0"/>
              </a:rPr>
              <a:t>-) </a:t>
            </a: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i,n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heapSort</a:t>
            </a:r>
            <a:r>
              <a:rPr lang="en-US" sz="1400" b="1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buildHeap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--){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swap(1,i</a:t>
            </a:r>
            <a:r>
              <a:rPr lang="en-US" sz="1400" b="1" dirty="0">
                <a:latin typeface="Consolas" panose="020B0609020204030204" pitchFamily="49" charset="0"/>
              </a:rPr>
              <a:t>);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(1,i-1);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265521" y="1061092"/>
            <a:ext cx="5655233" cy="514174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</a:t>
            </a:r>
            <a:r>
              <a:rPr lang="en-US" sz="1400" b="1" dirty="0" smtClean="0">
                <a:latin typeface="Consolas" panose="020B0609020204030204" pitchFamily="49" charset="0"/>
              </a:rPr>
              <a:t>1000001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a[N];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n, Q;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input(){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 smtClean="0">
                <a:latin typeface="Consolas" panose="020B0609020204030204" pitchFamily="49" charset="0"/>
              </a:rPr>
              <a:t>d%d</a:t>
            </a:r>
            <a:r>
              <a:rPr lang="en-US" sz="1400" b="1" dirty="0" smtClean="0">
                <a:latin typeface="Consolas" panose="020B0609020204030204" pitchFamily="49" charset="0"/>
              </a:rPr>
              <a:t>",&amp;</a:t>
            </a:r>
            <a:r>
              <a:rPr lang="en-US" sz="1400" b="1" dirty="0" err="1" smtClean="0">
                <a:latin typeface="Consolas" panose="020B0609020204030204" pitchFamily="49" charset="0"/>
              </a:rPr>
              <a:t>n,&amp;Q</a:t>
            </a:r>
            <a:r>
              <a:rPr lang="en-US" sz="1400" b="1" dirty="0" smtClean="0">
                <a:latin typeface="Consolas" panose="020B0609020204030204" pitchFamily="49" charset="0"/>
              </a:rPr>
              <a:t>);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d",&amp;a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swap(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j){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t = a[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]; a[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a[j]; a[j] = t;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887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TẬP CẶP SỐ CÓ TỔNG CHO TRƯỚC –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334812" y="1061093"/>
            <a:ext cx="5655233" cy="514174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input();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heapSort</a:t>
            </a:r>
            <a:r>
              <a:rPr lang="en-US" sz="1400" b="1" dirty="0" smtClean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cnt</a:t>
            </a:r>
            <a:r>
              <a:rPr lang="en-US" sz="1400" b="1" dirty="0" smtClean="0"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= 1;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&lt;= n-1;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 smtClean="0">
                <a:latin typeface="Consolas" panose="020B0609020204030204" pitchFamily="49" charset="0"/>
              </a:rPr>
              <a:t>idx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dirty="0" err="1" smtClean="0">
                <a:latin typeface="Consolas" panose="020B0609020204030204" pitchFamily="49" charset="0"/>
              </a:rPr>
              <a:t>bSearch</a:t>
            </a:r>
            <a:r>
              <a:rPr lang="en-US" sz="1400" b="1" dirty="0" smtClean="0">
                <a:latin typeface="Consolas" panose="020B0609020204030204" pitchFamily="49" charset="0"/>
              </a:rPr>
              <a:t>(i+1,n,Q-a[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if(</a:t>
            </a:r>
            <a:r>
              <a:rPr lang="en-US" sz="1400" b="1" dirty="0" err="1" smtClean="0">
                <a:latin typeface="Consolas" panose="020B0609020204030204" pitchFamily="49" charset="0"/>
              </a:rPr>
              <a:t>idx</a:t>
            </a:r>
            <a:r>
              <a:rPr lang="en-US" sz="1400" b="1" dirty="0" smtClean="0">
                <a:latin typeface="Consolas" panose="020B0609020204030204" pitchFamily="49" charset="0"/>
              </a:rPr>
              <a:t> &gt; -1) </a:t>
            </a:r>
            <a:r>
              <a:rPr lang="en-US" sz="1400" b="1" dirty="0" err="1" smtClean="0">
                <a:latin typeface="Consolas" panose="020B0609020204030204" pitchFamily="49" charset="0"/>
              </a:rPr>
              <a:t>cnt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dirty="0" err="1" smtClean="0">
                <a:latin typeface="Consolas" panose="020B0609020204030204" pitchFamily="49" charset="0"/>
              </a:rPr>
              <a:t>cnt</a:t>
            </a:r>
            <a:r>
              <a:rPr lang="en-US" sz="1400" b="1" dirty="0" smtClean="0">
                <a:latin typeface="Consolas" panose="020B0609020204030204" pitchFamily="49" charset="0"/>
              </a:rPr>
              <a:t> + 1;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("%d",</a:t>
            </a:r>
            <a:r>
              <a:rPr lang="en-US" sz="1400" b="1" dirty="0" err="1">
                <a:latin typeface="Consolas" panose="020B0609020204030204" pitchFamily="49" charset="0"/>
              </a:rPr>
              <a:t>cnt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  <a:endParaRPr lang="en-US" sz="1400" b="1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return 0;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265521" y="1061092"/>
            <a:ext cx="5655233" cy="514174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bSearch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j,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 j) return -1;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== j){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if(a[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]==k) return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 else return -1;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m = (</a:t>
            </a:r>
            <a:r>
              <a:rPr lang="en-US" sz="1400" b="1" dirty="0" err="1">
                <a:latin typeface="Consolas" panose="020B0609020204030204" pitchFamily="49" charset="0"/>
              </a:rPr>
              <a:t>i+j</a:t>
            </a:r>
            <a:r>
              <a:rPr lang="en-US" sz="1400" b="1" dirty="0">
                <a:latin typeface="Consolas" panose="020B0609020204030204" pitchFamily="49" charset="0"/>
              </a:rPr>
              <a:t>)/2;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if(a[m] == k) return m;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if(a[m] &lt; k) return </a:t>
            </a:r>
            <a:r>
              <a:rPr lang="en-US" sz="1400" b="1" dirty="0" err="1">
                <a:latin typeface="Consolas" panose="020B0609020204030204" pitchFamily="49" charset="0"/>
              </a:rPr>
              <a:t>bSearch</a:t>
            </a:r>
            <a:r>
              <a:rPr lang="en-US" sz="1400" b="1" dirty="0">
                <a:latin typeface="Consolas" panose="020B0609020204030204" pitchFamily="49" charset="0"/>
              </a:rPr>
              <a:t>(m+1,j,k);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else return </a:t>
            </a:r>
            <a:r>
              <a:rPr lang="en-US" sz="1400" b="1" dirty="0" err="1">
                <a:latin typeface="Consolas" panose="020B0609020204030204" pitchFamily="49" charset="0"/>
              </a:rPr>
              <a:t>bSearch</a:t>
            </a:r>
            <a:r>
              <a:rPr lang="en-US" sz="1400" b="1" dirty="0">
                <a:latin typeface="Consolas" panose="020B0609020204030204" pitchFamily="49" charset="0"/>
              </a:rPr>
              <a:t>(i,m-1,k);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4234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="" xmlns:a16="http://schemas.microsoft.com/office/drawing/2014/main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 dirty="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5642BA63-383F-45B9-939A-7A3B792A6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898" y="2461846"/>
            <a:ext cx="4614203" cy="193430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004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="" xmlns:a16="http://schemas.microsoft.com/office/drawing/2014/main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="" xmlns:a16="http://schemas.microsoft.com/office/drawing/2014/main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4" y="2219413"/>
            <a:ext cx="7342482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 smtClean="0"/>
              <a:t>C BASIC</a:t>
            </a:r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="" xmlns:a16="http://schemas.microsoft.com/office/drawing/2014/main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386634" y="3365399"/>
            <a:ext cx="7342482" cy="84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2800" b="0" dirty="0" smtClean="0"/>
              <a:t>TÌM KIẾM NHỊ PHÂN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NỘI DUNG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000" dirty="0" err="1" smtClean="0"/>
              <a:t>Tìm</a:t>
            </a:r>
            <a:r>
              <a:rPr lang="en-US" sz="2000" dirty="0" smtClean="0"/>
              <a:t> </a:t>
            </a:r>
            <a:r>
              <a:rPr lang="en-US" sz="2000" dirty="0" err="1" smtClean="0"/>
              <a:t>kiếm</a:t>
            </a:r>
            <a:r>
              <a:rPr lang="en-US" sz="2000" dirty="0" smtClean="0"/>
              <a:t> </a:t>
            </a:r>
            <a:r>
              <a:rPr lang="en-US" sz="2000" dirty="0" err="1" smtClean="0"/>
              <a:t>nhị</a:t>
            </a:r>
            <a:r>
              <a:rPr lang="en-US" sz="2000" dirty="0" smtClean="0"/>
              <a:t> </a:t>
            </a:r>
            <a:r>
              <a:rPr lang="en-US" sz="2000" dirty="0" err="1" smtClean="0"/>
              <a:t>phân</a:t>
            </a:r>
            <a:endParaRPr lang="en-US" sz="2000" dirty="0" smtClean="0"/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tập</a:t>
            </a:r>
            <a:r>
              <a:rPr lang="en-US" sz="2000" dirty="0" smtClean="0"/>
              <a:t> </a:t>
            </a:r>
            <a:r>
              <a:rPr lang="en-US" sz="2000" dirty="0" err="1" smtClean="0"/>
              <a:t>kiểm</a:t>
            </a:r>
            <a:r>
              <a:rPr lang="en-US" sz="2000" dirty="0" smtClean="0"/>
              <a:t> </a:t>
            </a:r>
            <a:r>
              <a:rPr lang="en-US" sz="2000" dirty="0" err="1" smtClean="0"/>
              <a:t>tra</a:t>
            </a:r>
            <a:r>
              <a:rPr lang="en-US" sz="2000" dirty="0" smtClean="0"/>
              <a:t> </a:t>
            </a:r>
            <a:r>
              <a:rPr lang="en-US" sz="2000" dirty="0" err="1" smtClean="0"/>
              <a:t>tồn</a:t>
            </a:r>
            <a:r>
              <a:rPr lang="en-US" sz="2000" dirty="0" smtClean="0"/>
              <a:t> </a:t>
            </a:r>
            <a:r>
              <a:rPr lang="en-US" sz="2000" dirty="0" err="1" smtClean="0"/>
              <a:t>tại</a:t>
            </a:r>
            <a:r>
              <a:rPr lang="en-US" sz="2000" dirty="0" smtClean="0"/>
              <a:t> (P.06.13.01)</a:t>
            </a:r>
            <a:endParaRPr lang="en-US" sz="2000" dirty="0" smtClean="0"/>
          </a:p>
          <a:p>
            <a:r>
              <a:rPr lang="en-US" sz="2000" dirty="0" err="1" smtClean="0"/>
              <a:t>Bài</a:t>
            </a:r>
            <a:r>
              <a:rPr lang="en-US" sz="2000" dirty="0" smtClean="0"/>
              <a:t> </a:t>
            </a:r>
            <a:r>
              <a:rPr lang="en-US" sz="2000" dirty="0" err="1" smtClean="0"/>
              <a:t>tập</a:t>
            </a:r>
            <a:r>
              <a:rPr lang="en-US" sz="2000" dirty="0" smtClean="0"/>
              <a:t> </a:t>
            </a:r>
            <a:r>
              <a:rPr lang="en-US" sz="2000" dirty="0" err="1" smtClean="0"/>
              <a:t>cặp</a:t>
            </a:r>
            <a:r>
              <a:rPr lang="en-US" sz="2000" dirty="0" smtClean="0"/>
              <a:t> </a:t>
            </a:r>
            <a:r>
              <a:rPr lang="en-US" sz="2000" dirty="0" err="1" smtClean="0"/>
              <a:t>số</a:t>
            </a:r>
            <a:r>
              <a:rPr lang="en-US" sz="2000" dirty="0" smtClean="0"/>
              <a:t> </a:t>
            </a:r>
            <a:r>
              <a:rPr lang="en-US" sz="2000" dirty="0" err="1" smtClean="0"/>
              <a:t>có</a:t>
            </a:r>
            <a:r>
              <a:rPr lang="en-US" sz="2000" dirty="0" smtClean="0"/>
              <a:t> </a:t>
            </a:r>
            <a:r>
              <a:rPr lang="en-US" sz="2000" dirty="0" err="1" smtClean="0"/>
              <a:t>tổng</a:t>
            </a:r>
            <a:r>
              <a:rPr lang="en-US" sz="2000" dirty="0" smtClean="0"/>
              <a:t> </a:t>
            </a:r>
            <a:r>
              <a:rPr lang="en-US" sz="2000" dirty="0" err="1" smtClean="0"/>
              <a:t>cho</a:t>
            </a:r>
            <a:r>
              <a:rPr lang="en-US" sz="2000" dirty="0" smtClean="0"/>
              <a:t> </a:t>
            </a:r>
            <a:r>
              <a:rPr lang="en-US" sz="2000" dirty="0" err="1" smtClean="0"/>
              <a:t>trước</a:t>
            </a:r>
            <a:r>
              <a:rPr lang="en-US" sz="2000" dirty="0" smtClean="0"/>
              <a:t> (P.06.13.02)</a:t>
            </a:r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TÌM KIẾM NHỊ PHÂN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334812" y="1131216"/>
            <a:ext cx="5655233" cy="343135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bSearch</a:t>
            </a:r>
            <a:r>
              <a:rPr lang="en-US" sz="1400" b="1" dirty="0" smtClean="0">
                <a:latin typeface="Consolas" panose="020B0609020204030204" pitchFamily="49" charset="0"/>
              </a:rPr>
              <a:t>(a[1..n], L, R, k){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 L &gt; R then return -1; // not found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L = R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if a[L] = k then return L; else return -1;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m = (L+R)/2;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a[m] = k then return m;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if a[m] &lt; k then return </a:t>
            </a:r>
            <a:r>
              <a:rPr lang="en-US" sz="1400" b="1" dirty="0" err="1" smtClean="0">
                <a:latin typeface="Consolas" panose="020B0609020204030204" pitchFamily="49" charset="0"/>
              </a:rPr>
              <a:t>bSearch</a:t>
            </a:r>
            <a:r>
              <a:rPr lang="en-US" sz="1400" b="1" dirty="0" smtClean="0">
                <a:latin typeface="Consolas" panose="020B0609020204030204" pitchFamily="49" charset="0"/>
              </a:rPr>
              <a:t>(a[1..n], m+1, R, 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else return </a:t>
            </a:r>
            <a:r>
              <a:rPr lang="en-US" sz="1400" b="1" dirty="0" err="1" smtClean="0">
                <a:latin typeface="Consolas" panose="020B0609020204030204" pitchFamily="49" charset="0"/>
              </a:rPr>
              <a:t>bSearch</a:t>
            </a:r>
            <a:r>
              <a:rPr lang="en-US" sz="1400" b="1" dirty="0" smtClean="0">
                <a:latin typeface="Consolas" panose="020B0609020204030204" pitchFamily="49" charset="0"/>
              </a:rPr>
              <a:t>(a[1..n], L, m-1, k);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  <p:sp>
        <p:nvSpPr>
          <p:cNvPr id="46" name="Content Placeholder 2">
            <a:extLst>
              <a:ext uri="{FF2B5EF4-FFF2-40B4-BE49-F238E27FC236}">
                <a16:creationId xmlns=""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5896638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Cho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[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theo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thứ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không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giảm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 Cho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trước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một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tìm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chỉ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sao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err="1" smtClean="0">
                <a:latin typeface="Lato" panose="020F0502020204030203"/>
                <a:cs typeface="Arial" panose="020B0604020202020204" pitchFamily="34" charset="0"/>
              </a:rPr>
              <a:t>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=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Tìm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kiếm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nhị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phân</a:t>
            </a:r>
            <a:endParaRPr lang="en-US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lvl="1"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Xét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phần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tử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ở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giữa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của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= (1+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)/2</a:t>
            </a:r>
          </a:p>
          <a:p>
            <a:pPr lvl="1"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Nếu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=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thì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về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chỉ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số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m</a:t>
            </a:r>
          </a:p>
          <a:p>
            <a:pPr lvl="1"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Nếu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&lt;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thì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lặp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lại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tìm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kiếm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nhị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phân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m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+1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m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+2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…,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n</a:t>
            </a:r>
          </a:p>
          <a:p>
            <a:pPr lvl="1"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Ngược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lại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nếu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&gt;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thì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lặp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lại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tìm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kiếm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nhị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phân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…,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smtClean="0">
                <a:latin typeface="Lato" panose="020F0502020204030203"/>
                <a:cs typeface="Arial" panose="020B0604020202020204" pitchFamily="34" charset="0"/>
              </a:rPr>
              <a:t>m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-1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.</a:t>
            </a:r>
            <a:endParaRPr lang="en-GB" sz="2000" dirty="0">
              <a:latin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203901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TẬP KIỂM TRA TỒN </a:t>
            </a:r>
            <a:r>
              <a:rPr lang="en-US" dirty="0" smtClean="0"/>
              <a:t>TẠI (P.06.13.01)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6" name="Content Placeholder 2">
            <a:extLst>
              <a:ext uri="{FF2B5EF4-FFF2-40B4-BE49-F238E27FC236}">
                <a16:creationId xmlns=""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7" y="1061093"/>
            <a:ext cx="11650073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Cho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[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 err="1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 err="1" smtClean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.Thi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hành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các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truy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vấn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dạng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:</a:t>
            </a:r>
          </a:p>
          <a:p>
            <a:pPr lvl="1"/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check k: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về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1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nếu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k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xuất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hiện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trong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và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về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0,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nếu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ngược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lại</a:t>
            </a:r>
            <a:endParaRPr lang="en-US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algn="just"/>
            <a:r>
              <a:rPr lang="en-GB" sz="2000" dirty="0" err="1" smtClean="0">
                <a:latin typeface="Lato" panose="020F0502020204030203"/>
              </a:rPr>
              <a:t>Dữ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liệu</a:t>
            </a:r>
            <a:endParaRPr lang="en-GB" sz="2000" dirty="0" smtClean="0">
              <a:latin typeface="Lato" panose="020F0502020204030203"/>
            </a:endParaRP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1: </a:t>
            </a:r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số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nguyên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dương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i="1" dirty="0" smtClean="0">
                <a:latin typeface="Lato" panose="020F0502020204030203"/>
              </a:rPr>
              <a:t>n</a:t>
            </a:r>
            <a:r>
              <a:rPr lang="en-GB" sz="2000" dirty="0" smtClean="0">
                <a:latin typeface="Lato" panose="020F0502020204030203"/>
              </a:rPr>
              <a:t> (1 &lt;= </a:t>
            </a:r>
            <a:r>
              <a:rPr lang="en-GB" sz="2000" i="1" dirty="0" smtClean="0">
                <a:latin typeface="Lato" panose="020F0502020204030203"/>
              </a:rPr>
              <a:t>n</a:t>
            </a:r>
            <a:r>
              <a:rPr lang="en-GB" sz="2000" dirty="0" smtClean="0">
                <a:latin typeface="Lato" panose="020F0502020204030203"/>
              </a:rPr>
              <a:t> &lt;= 100000)</a:t>
            </a: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2 </a:t>
            </a:r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trong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đó</a:t>
            </a:r>
            <a:r>
              <a:rPr lang="en-GB" sz="2000" dirty="0" smtClean="0">
                <a:latin typeface="Lato" panose="020F0502020204030203"/>
              </a:rPr>
              <a:t> (1 &lt;= </a:t>
            </a:r>
            <a:r>
              <a:rPr lang="en-GB" sz="2000" i="1" dirty="0" err="1" smtClean="0">
                <a:latin typeface="Lato" panose="020F0502020204030203"/>
              </a:rPr>
              <a:t>a</a:t>
            </a:r>
            <a:r>
              <a:rPr lang="en-GB" sz="2000" i="1" baseline="-25000" dirty="0" err="1" smtClean="0">
                <a:latin typeface="Lato" panose="020F0502020204030203"/>
              </a:rPr>
              <a:t>i</a:t>
            </a:r>
            <a:r>
              <a:rPr lang="en-GB" sz="2000" dirty="0" smtClean="0">
                <a:latin typeface="Lato" panose="020F0502020204030203"/>
              </a:rPr>
              <a:t> &lt;= 1000000)</a:t>
            </a: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Các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tiếp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theo</a:t>
            </a:r>
            <a:r>
              <a:rPr lang="en-GB" sz="2000" dirty="0" smtClean="0">
                <a:latin typeface="Lato" panose="020F0502020204030203"/>
              </a:rPr>
              <a:t>, </a:t>
            </a:r>
            <a:r>
              <a:rPr lang="en-GB" sz="2000" dirty="0" err="1" smtClean="0">
                <a:latin typeface="Lato" panose="020F0502020204030203"/>
              </a:rPr>
              <a:t>mỗi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1 </a:t>
            </a:r>
            <a:r>
              <a:rPr lang="en-GB" sz="2000" dirty="0" err="1" smtClean="0">
                <a:latin typeface="Lato" panose="020F0502020204030203"/>
              </a:rPr>
              <a:t>truy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vấn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có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định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dạng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mô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tả</a:t>
            </a:r>
            <a:r>
              <a:rPr lang="en-GB" sz="2000" dirty="0" smtClean="0">
                <a:latin typeface="Lato" panose="020F0502020204030203"/>
              </a:rPr>
              <a:t> ở </a:t>
            </a:r>
            <a:r>
              <a:rPr lang="en-GB" sz="2000" dirty="0" err="1" smtClean="0">
                <a:latin typeface="Lato" panose="020F0502020204030203"/>
              </a:rPr>
              <a:t>trên</a:t>
            </a:r>
            <a:endParaRPr lang="en-GB" sz="2000" dirty="0" smtClean="0">
              <a:latin typeface="Lato" panose="020F0502020204030203"/>
            </a:endParaRP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Dữ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liệu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đầu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vào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được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kết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thúc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bởi</a:t>
            </a:r>
            <a:r>
              <a:rPr lang="en-GB" sz="2000" dirty="0" smtClean="0">
                <a:latin typeface="Lato" panose="020F0502020204030203"/>
              </a:rPr>
              <a:t> 1 </a:t>
            </a:r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chứa</a:t>
            </a:r>
            <a:r>
              <a:rPr lang="en-GB" sz="2000" dirty="0" smtClean="0">
                <a:latin typeface="Lato" panose="020F0502020204030203"/>
              </a:rPr>
              <a:t> #</a:t>
            </a:r>
          </a:p>
          <a:p>
            <a:pPr algn="just"/>
            <a:r>
              <a:rPr lang="en-GB" sz="2000" dirty="0" err="1" smtClean="0">
                <a:latin typeface="Lato" panose="020F0502020204030203"/>
              </a:rPr>
              <a:t>Kết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quả</a:t>
            </a:r>
            <a:endParaRPr lang="en-GB" sz="2000" dirty="0" smtClean="0">
              <a:latin typeface="Lato" panose="020F0502020204030203"/>
            </a:endParaRPr>
          </a:p>
          <a:p>
            <a:pPr lvl="1" algn="just"/>
            <a:r>
              <a:rPr lang="en-GB" sz="2000" dirty="0" err="1" smtClean="0">
                <a:latin typeface="Lato" panose="020F0502020204030203"/>
              </a:rPr>
              <a:t>Ghi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ra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trên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mỗi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dòng</a:t>
            </a:r>
            <a:r>
              <a:rPr lang="en-GB" sz="2000" dirty="0" smtClean="0">
                <a:latin typeface="Lato" panose="020F0502020204030203"/>
              </a:rPr>
              <a:t>, </a:t>
            </a:r>
            <a:r>
              <a:rPr lang="en-GB" sz="2000" dirty="0" err="1" smtClean="0">
                <a:latin typeface="Lato" panose="020F0502020204030203"/>
              </a:rPr>
              <a:t>kết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quả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của</a:t>
            </a:r>
            <a:r>
              <a:rPr lang="en-GB" sz="2000" dirty="0" smtClean="0">
                <a:latin typeface="Lato" panose="020F0502020204030203"/>
              </a:rPr>
              <a:t> 1 </a:t>
            </a:r>
            <a:r>
              <a:rPr lang="en-GB" sz="2000" dirty="0" err="1" smtClean="0">
                <a:latin typeface="Lato" panose="020F0502020204030203"/>
              </a:rPr>
              <a:t>truy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vấn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tương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ứng</a:t>
            </a:r>
            <a:r>
              <a:rPr lang="en-GB" sz="2000" dirty="0" smtClean="0">
                <a:latin typeface="Lato" panose="020F0502020204030203"/>
              </a:rPr>
              <a:t> ở </a:t>
            </a:r>
            <a:r>
              <a:rPr lang="en-GB" sz="2000" dirty="0" err="1" smtClean="0">
                <a:latin typeface="Lato" panose="020F0502020204030203"/>
              </a:rPr>
              <a:t>đầu</a:t>
            </a:r>
            <a:r>
              <a:rPr lang="en-GB" sz="2000" dirty="0" smtClean="0">
                <a:latin typeface="Lato" panose="020F0502020204030203"/>
              </a:rPr>
              <a:t> </a:t>
            </a:r>
            <a:r>
              <a:rPr lang="en-GB" sz="2000" dirty="0" err="1" smtClean="0">
                <a:latin typeface="Lato" panose="020F0502020204030203"/>
              </a:rPr>
              <a:t>vào</a:t>
            </a:r>
            <a:endParaRPr lang="en-GB" sz="2000" dirty="0">
              <a:latin typeface="Lato" panose="020F0502020204030203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0802129"/>
              </p:ext>
            </p:extLst>
          </p:nvPr>
        </p:nvGraphicFramePr>
        <p:xfrm>
          <a:off x="8041061" y="3274329"/>
          <a:ext cx="3858648" cy="28153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9324"/>
                <a:gridCol w="1929324"/>
              </a:tblGrid>
              <a:tr h="39297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stdout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422416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</a:p>
                    <a:p>
                      <a:r>
                        <a:rPr lang="en-US" dirty="0" smtClean="0"/>
                        <a:t>1 3 3 3 4 </a:t>
                      </a:r>
                    </a:p>
                    <a:p>
                      <a:r>
                        <a:rPr lang="en-US" dirty="0" smtClean="0"/>
                        <a:t>check 3</a:t>
                      </a:r>
                    </a:p>
                    <a:p>
                      <a:r>
                        <a:rPr lang="en-US" dirty="0" smtClean="0"/>
                        <a:t>check 3</a:t>
                      </a:r>
                    </a:p>
                    <a:p>
                      <a:r>
                        <a:rPr lang="en-US" dirty="0" smtClean="0"/>
                        <a:t>check 10</a:t>
                      </a:r>
                    </a:p>
                    <a:p>
                      <a:r>
                        <a:rPr lang="en-US" dirty="0" smtClean="0"/>
                        <a:t>check 5</a:t>
                      </a:r>
                    </a:p>
                    <a:p>
                      <a:r>
                        <a:rPr lang="en-US" dirty="0" smtClean="0"/>
                        <a:t>check 8</a:t>
                      </a:r>
                    </a:p>
                    <a:p>
                      <a:r>
                        <a:rPr lang="en-US" dirty="0" smtClean="0"/>
                        <a:t>#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</a:p>
                    <a:p>
                      <a:r>
                        <a:rPr lang="en-US" dirty="0" smtClean="0"/>
                        <a:t>1</a:t>
                      </a:r>
                    </a:p>
                    <a:p>
                      <a:r>
                        <a:rPr lang="en-US" dirty="0" smtClean="0"/>
                        <a:t>0</a:t>
                      </a:r>
                    </a:p>
                    <a:p>
                      <a:r>
                        <a:rPr lang="en-US" dirty="0" smtClean="0"/>
                        <a:t>0</a:t>
                      </a:r>
                    </a:p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7920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TẬP KIỂM TRA TỒN TẠI – THIẾT KẾ THUẬT TOÁN - MÃ GIẢ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6" name="Content Placeholder 2">
            <a:extLst>
              <a:ext uri="{FF2B5EF4-FFF2-40B4-BE49-F238E27FC236}">
                <a16:creationId xmlns="" xmlns:a16="http://schemas.microsoft.com/office/drawing/2014/main" id="{F6AF8A76-4B6B-45C5-AED1-8FDF8C0CFC49}"/>
              </a:ext>
            </a:extLst>
          </p:cNvPr>
          <p:cNvSpPr txBox="1">
            <a:spLocks/>
          </p:cNvSpPr>
          <p:nvPr/>
        </p:nvSpPr>
        <p:spPr>
          <a:xfrm>
            <a:off x="249638" y="1061093"/>
            <a:ext cx="5745810" cy="42516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Thuật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toán</a:t>
            </a:r>
            <a:endParaRPr lang="en-US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lvl="1"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Sắp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xếp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 smtClean="0">
                <a:latin typeface="Lato" panose="020F0502020204030203"/>
                <a:cs typeface="Arial" panose="020B0604020202020204" pitchFamily="34" charset="0"/>
              </a:rPr>
              <a:t>1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,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baseline="-25000" dirty="0">
                <a:latin typeface="Lato" panose="020F0502020204030203"/>
                <a:cs typeface="Arial" panose="020B0604020202020204" pitchFamily="34" charset="0"/>
              </a:rPr>
              <a:t>2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, . . ., </a:t>
            </a:r>
            <a:r>
              <a:rPr lang="en-US" sz="2000" i="1" dirty="0">
                <a:latin typeface="Lato" panose="020F0502020204030203"/>
                <a:cs typeface="Arial" panose="020B0604020202020204" pitchFamily="34" charset="0"/>
              </a:rPr>
              <a:t>a</a:t>
            </a:r>
            <a:r>
              <a:rPr lang="en-US" sz="2000" i="1" baseline="-25000" dirty="0">
                <a:latin typeface="Lato" panose="020F0502020204030203"/>
                <a:cs typeface="Arial" panose="020B0604020202020204" pitchFamily="34" charset="0"/>
              </a:rPr>
              <a:t>n</a:t>
            </a:r>
            <a:r>
              <a:rPr lang="en-US" sz="2000" dirty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theo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thứ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tự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không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giảm</a:t>
            </a:r>
            <a:endParaRPr lang="en-US" sz="2000" dirty="0" smtClean="0">
              <a:latin typeface="Lato" panose="020F0502020204030203"/>
              <a:cs typeface="Arial" panose="020B0604020202020204" pitchFamily="34" charset="0"/>
            </a:endParaRPr>
          </a:p>
          <a:p>
            <a:pPr lvl="1" algn="just"/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Với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mỗi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truy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vấn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check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: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thực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hiện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tìm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kiếm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giá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i="1" dirty="0" smtClean="0">
                <a:latin typeface="Lato" panose="020F0502020204030203"/>
                <a:cs typeface="Arial" panose="020B0604020202020204" pitchFamily="34" charset="0"/>
              </a:rPr>
              <a:t>k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trên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dãy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đã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cho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bằng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tìm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kiếm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nhị</a:t>
            </a:r>
            <a:r>
              <a:rPr lang="en-US" sz="2000" dirty="0" smtClean="0">
                <a:latin typeface="Lato" panose="020F0502020204030203"/>
                <a:cs typeface="Arial" panose="020B0604020202020204" pitchFamily="34" charset="0"/>
              </a:rPr>
              <a:t> </a:t>
            </a:r>
            <a:r>
              <a:rPr lang="en-US" sz="2000" dirty="0" err="1" smtClean="0">
                <a:latin typeface="Lato" panose="020F0502020204030203"/>
                <a:cs typeface="Arial" panose="020B0604020202020204" pitchFamily="34" charset="0"/>
              </a:rPr>
              <a:t>phân</a:t>
            </a:r>
            <a:endParaRPr lang="en-GB" sz="2000" dirty="0">
              <a:latin typeface="Lato" panose="020F0502020204030203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334812" y="1061093"/>
            <a:ext cx="5655233" cy="514174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Run() 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read a[1..n] from the </a:t>
            </a:r>
            <a:r>
              <a:rPr lang="en-US" sz="1400" b="1" dirty="0" err="1" smtClean="0">
                <a:latin typeface="Consolas" panose="020B0609020204030204" pitchFamily="49" charset="0"/>
              </a:rPr>
              <a:t>stdin</a:t>
            </a:r>
            <a:r>
              <a:rPr lang="en-US" sz="1400" b="1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sort(a[1..n]) in a non-decreasing order;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while true do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cmd</a:t>
            </a:r>
            <a:r>
              <a:rPr lang="en-US" sz="1400" b="1" dirty="0" smtClean="0">
                <a:latin typeface="Consolas" panose="020B0609020204030204" pitchFamily="49" charset="0"/>
              </a:rPr>
              <a:t> = read a string from </a:t>
            </a:r>
            <a:r>
              <a:rPr lang="en-US" sz="1400" b="1" dirty="0" err="1" smtClean="0">
                <a:latin typeface="Consolas" panose="020B0609020204030204" pitchFamily="49" charset="0"/>
              </a:rPr>
              <a:t>stdin</a:t>
            </a:r>
            <a:r>
              <a:rPr lang="en-US" sz="1400" b="1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if </a:t>
            </a:r>
            <a:r>
              <a:rPr lang="en-US" sz="1400" b="1" dirty="0" err="1" smtClean="0">
                <a:latin typeface="Consolas" panose="020B0609020204030204" pitchFamily="49" charset="0"/>
              </a:rPr>
              <a:t>cmd</a:t>
            </a:r>
            <a:r>
              <a:rPr lang="en-US" sz="1400" b="1" dirty="0" smtClean="0">
                <a:latin typeface="Consolas" panose="020B0609020204030204" pitchFamily="49" charset="0"/>
              </a:rPr>
              <a:t> = “#” then break;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if </a:t>
            </a:r>
            <a:r>
              <a:rPr lang="en-US" sz="1400" b="1" dirty="0" err="1" smtClean="0">
                <a:latin typeface="Consolas" panose="020B0609020204030204" pitchFamily="49" charset="0"/>
              </a:rPr>
              <a:t>cmd</a:t>
            </a:r>
            <a:r>
              <a:rPr lang="en-US" sz="1400" b="1" dirty="0" smtClean="0">
                <a:latin typeface="Consolas" panose="020B0609020204030204" pitchFamily="49" charset="0"/>
              </a:rPr>
              <a:t> = “check” then 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   k = read an integer from </a:t>
            </a:r>
            <a:r>
              <a:rPr lang="en-US" sz="1400" b="1" dirty="0" err="1" smtClean="0">
                <a:latin typeface="Consolas" panose="020B0609020204030204" pitchFamily="49" charset="0"/>
              </a:rPr>
              <a:t>stdin</a:t>
            </a:r>
            <a:r>
              <a:rPr lang="en-US" sz="1400" b="1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  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= </a:t>
            </a:r>
            <a:r>
              <a:rPr lang="en-US" sz="1400" b="1" dirty="0" err="1" smtClean="0">
                <a:latin typeface="Consolas" panose="020B0609020204030204" pitchFamily="49" charset="0"/>
              </a:rPr>
              <a:t>bSearch</a:t>
            </a:r>
            <a:r>
              <a:rPr lang="en-US" sz="1400" b="1" dirty="0" smtClean="0">
                <a:latin typeface="Consolas" panose="020B0609020204030204" pitchFamily="49" charset="0"/>
              </a:rPr>
              <a:t>(a[1..n], 1, n, 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      if 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&gt; -1 then write(1); else write(0); 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}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  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396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TẬP KIỂM TRA TỒN TẠI -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334812" y="1061093"/>
            <a:ext cx="5655233" cy="514174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L = 2*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R = </a:t>
            </a:r>
            <a:r>
              <a:rPr lang="en-US" sz="1400" b="1" dirty="0" smtClean="0">
                <a:latin typeface="Consolas" panose="020B0609020204030204" pitchFamily="49" charset="0"/>
              </a:rPr>
              <a:t>2*i+1;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if(L </a:t>
            </a:r>
            <a:r>
              <a:rPr lang="en-US" sz="1400" b="1" dirty="0">
                <a:latin typeface="Consolas" panose="020B0609020204030204" pitchFamily="49" charset="0"/>
              </a:rPr>
              <a:t>&lt;= n &amp;&amp; a[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 &lt; a[L])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L;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if(R </a:t>
            </a:r>
            <a:r>
              <a:rPr lang="en-US" sz="1400" b="1" dirty="0">
                <a:latin typeface="Consolas" panose="020B0609020204030204" pitchFamily="49" charset="0"/>
              </a:rPr>
              <a:t>&lt;= n &amp;&amp; a[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] &lt; a[R]) </a:t>
            </a:r>
            <a:r>
              <a:rPr lang="en-US" sz="1400" b="1" dirty="0" err="1">
                <a:latin typeface="Consolas" panose="020B0609020204030204" pitchFamily="49" charset="0"/>
              </a:rPr>
              <a:t>maxIdx</a:t>
            </a:r>
            <a:r>
              <a:rPr lang="en-US" sz="1400" b="1" dirty="0">
                <a:latin typeface="Consolas" panose="020B0609020204030204" pitchFamily="49" charset="0"/>
              </a:rPr>
              <a:t> = R;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</a:t>
            </a:r>
            <a:r>
              <a:rPr lang="en-US" sz="1400" b="1" dirty="0" err="1" smtClean="0">
                <a:latin typeface="Consolas" panose="020B0609020204030204" pitchFamily="49" charset="0"/>
              </a:rPr>
              <a:t>maxIdx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!=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){ swap(</a:t>
            </a:r>
            <a:r>
              <a:rPr lang="en-US" sz="1400" b="1" dirty="0" err="1" smtClean="0">
                <a:latin typeface="Consolas" panose="020B0609020204030204" pitchFamily="49" charset="0"/>
              </a:rPr>
              <a:t>i,maxIdx</a:t>
            </a:r>
            <a:r>
              <a:rPr lang="en-US" sz="1400" b="1" dirty="0">
                <a:latin typeface="Consolas" panose="020B0609020204030204" pitchFamily="49" charset="0"/>
              </a:rPr>
              <a:t>);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maxIdx,n</a:t>
            </a:r>
            <a:r>
              <a:rPr lang="en-US" sz="1400" b="1" dirty="0" smtClean="0">
                <a:latin typeface="Consolas" panose="020B0609020204030204" pitchFamily="49" charset="0"/>
              </a:rPr>
              <a:t>);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buildHeap</a:t>
            </a:r>
            <a:r>
              <a:rPr lang="en-US" sz="1400" b="1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n/2;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</a:t>
            </a:r>
            <a:r>
              <a:rPr lang="en-US" sz="1400" b="1" dirty="0" smtClean="0">
                <a:latin typeface="Consolas" panose="020B0609020204030204" pitchFamily="49" charset="0"/>
              </a:rPr>
              <a:t>-) </a:t>
            </a:r>
            <a:r>
              <a:rPr lang="en-US" sz="1400" b="1" dirty="0" err="1" smtClean="0">
                <a:latin typeface="Consolas" panose="020B0609020204030204" pitchFamily="49" charset="0"/>
              </a:rPr>
              <a:t>heapify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i,n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</a:t>
            </a:r>
            <a:r>
              <a:rPr lang="en-US" sz="1400" b="1" dirty="0" err="1">
                <a:latin typeface="Consolas" panose="020B0609020204030204" pitchFamily="49" charset="0"/>
              </a:rPr>
              <a:t>heapSort</a:t>
            </a:r>
            <a:r>
              <a:rPr lang="en-US" sz="1400" b="1" dirty="0"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buildHeap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&gt;= 2;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--){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swap(1,i</a:t>
            </a:r>
            <a:r>
              <a:rPr lang="en-US" sz="1400" b="1" dirty="0">
                <a:latin typeface="Consolas" panose="020B0609020204030204" pitchFamily="49" charset="0"/>
              </a:rPr>
              <a:t>); </a:t>
            </a:r>
            <a:r>
              <a:rPr lang="en-US" sz="1400" b="1" dirty="0" err="1">
                <a:latin typeface="Consolas" panose="020B0609020204030204" pitchFamily="49" charset="0"/>
              </a:rPr>
              <a:t>heapify</a:t>
            </a:r>
            <a:r>
              <a:rPr lang="en-US" sz="1400" b="1" dirty="0">
                <a:latin typeface="Consolas" panose="020B0609020204030204" pitchFamily="49" charset="0"/>
              </a:rPr>
              <a:t>(1,i-1);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265521" y="1061092"/>
            <a:ext cx="5655233" cy="514174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#include &lt;</a:t>
            </a:r>
            <a:r>
              <a:rPr lang="en-US" sz="1400" b="1" dirty="0" err="1">
                <a:latin typeface="Consolas" panose="020B0609020204030204" pitchFamily="49" charset="0"/>
              </a:rPr>
              <a:t>stdio.h</a:t>
            </a:r>
            <a:r>
              <a:rPr lang="en-US" sz="1400" b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#define N 100001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a[N];</a:t>
            </a:r>
          </a:p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n;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input(){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d",&amp;n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for(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&lt;= n;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d",&amp;a</a:t>
            </a:r>
            <a:r>
              <a:rPr lang="en-US" sz="1400" b="1" dirty="0">
                <a:latin typeface="Consolas" panose="020B0609020204030204" pitchFamily="49" charset="0"/>
              </a:rPr>
              <a:t>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void swap(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j){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t = a[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]; a[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 = a[j]; a[j] = t;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}</a:t>
            </a:r>
            <a:endParaRPr lang="en-US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370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BÀI TẬP KIỂM TRA TỒN TẠI - CODE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6334812" y="1061093"/>
            <a:ext cx="5655233" cy="514174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main(){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input();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heapSort</a:t>
            </a:r>
            <a:r>
              <a:rPr lang="en-US" sz="1400" b="1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char </a:t>
            </a:r>
            <a:r>
              <a:rPr lang="en-US" sz="1400" b="1" dirty="0" err="1">
                <a:latin typeface="Consolas" panose="020B0609020204030204" pitchFamily="49" charset="0"/>
              </a:rPr>
              <a:t>cmd</a:t>
            </a:r>
            <a:r>
              <a:rPr lang="en-US" sz="1400" b="1" dirty="0">
                <a:latin typeface="Consolas" panose="020B0609020204030204" pitchFamily="49" charset="0"/>
              </a:rPr>
              <a:t>[30];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while(1</a:t>
            </a:r>
            <a:r>
              <a:rPr lang="en-US" sz="1400" b="1" dirty="0">
                <a:latin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</a:t>
            </a:r>
            <a:r>
              <a:rPr lang="en-US" sz="1400" b="1" dirty="0" err="1" smtClean="0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("%s",</a:t>
            </a:r>
            <a:r>
              <a:rPr lang="en-US" sz="1400" b="1" dirty="0" err="1">
                <a:latin typeface="Consolas" panose="020B0609020204030204" pitchFamily="49" charset="0"/>
              </a:rPr>
              <a:t>cmd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if(</a:t>
            </a:r>
            <a:r>
              <a:rPr lang="en-US" sz="1400" b="1" dirty="0" err="1" smtClean="0">
                <a:latin typeface="Consolas" panose="020B0609020204030204" pitchFamily="49" charset="0"/>
              </a:rPr>
              <a:t>strcmp</a:t>
            </a:r>
            <a:r>
              <a:rPr lang="en-US" sz="1400" b="1" dirty="0" smtClean="0">
                <a:latin typeface="Consolas" panose="020B0609020204030204" pitchFamily="49" charset="0"/>
              </a:rPr>
              <a:t>(</a:t>
            </a:r>
            <a:r>
              <a:rPr lang="en-US" sz="1400" b="1" dirty="0" err="1" smtClean="0">
                <a:latin typeface="Consolas" panose="020B0609020204030204" pitchFamily="49" charset="0"/>
              </a:rPr>
              <a:t>cmd</a:t>
            </a:r>
            <a:r>
              <a:rPr lang="en-US" sz="1400" b="1" dirty="0">
                <a:latin typeface="Consolas" panose="020B0609020204030204" pitchFamily="49" charset="0"/>
              </a:rPr>
              <a:t>,"#")==0) break;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else </a:t>
            </a:r>
            <a:r>
              <a:rPr lang="en-US" sz="1400" b="1" dirty="0">
                <a:latin typeface="Consolas" panose="020B0609020204030204" pitchFamily="49" charset="0"/>
              </a:rPr>
              <a:t>if(</a:t>
            </a:r>
            <a:r>
              <a:rPr lang="en-US" sz="1400" b="1" dirty="0" err="1">
                <a:latin typeface="Consolas" panose="020B0609020204030204" pitchFamily="49" charset="0"/>
              </a:rPr>
              <a:t>strcmp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cmd</a:t>
            </a:r>
            <a:r>
              <a:rPr lang="en-US" sz="1400" b="1" dirty="0">
                <a:latin typeface="Consolas" panose="020B0609020204030204" pitchFamily="49" charset="0"/>
              </a:rPr>
              <a:t>,"check")==0){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k; </a:t>
            </a:r>
            <a:r>
              <a:rPr lang="en-US" sz="1400" b="1" dirty="0" err="1">
                <a:latin typeface="Consolas" panose="020B0609020204030204" pitchFamily="49" charset="0"/>
              </a:rPr>
              <a:t>scanf</a:t>
            </a:r>
            <a:r>
              <a:rPr lang="en-US" sz="1400" b="1" dirty="0">
                <a:latin typeface="Consolas" panose="020B0609020204030204" pitchFamily="49" charset="0"/>
              </a:rPr>
              <a:t>("%</a:t>
            </a:r>
            <a:r>
              <a:rPr lang="en-US" sz="1400" b="1" dirty="0" err="1">
                <a:latin typeface="Consolas" panose="020B0609020204030204" pitchFamily="49" charset="0"/>
              </a:rPr>
              <a:t>d",&amp;k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</a:t>
            </a:r>
            <a:r>
              <a:rPr lang="en-US" sz="1400" b="1" dirty="0" err="1">
                <a:latin typeface="Consolas" panose="020B0609020204030204" pitchFamily="49" charset="0"/>
              </a:rPr>
              <a:t>bSearch</a:t>
            </a:r>
            <a:r>
              <a:rPr lang="en-US" sz="1400" b="1" dirty="0">
                <a:latin typeface="Consolas" panose="020B0609020204030204" pitchFamily="49" charset="0"/>
              </a:rPr>
              <a:t>(1,n,k);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if(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&gt; 0)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1; else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  </a:t>
            </a:r>
            <a:r>
              <a:rPr lang="en-US" sz="1400" b="1" dirty="0" err="1" smtClean="0">
                <a:latin typeface="Consolas" panose="020B0609020204030204" pitchFamily="49" charset="0"/>
              </a:rPr>
              <a:t>printf</a:t>
            </a:r>
            <a:r>
              <a:rPr lang="en-US" sz="1400" b="1" dirty="0">
                <a:latin typeface="Consolas" panose="020B0609020204030204" pitchFamily="49" charset="0"/>
              </a:rPr>
              <a:t>("%d\n",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smtClean="0">
                <a:latin typeface="Consolas" panose="020B0609020204030204" pitchFamily="49" charset="0"/>
              </a:rPr>
              <a:t> return 0;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3573E091-9DCD-4DE7-96D1-A93E44E0F5B9}"/>
              </a:ext>
            </a:extLst>
          </p:cNvPr>
          <p:cNvSpPr txBox="1">
            <a:spLocks/>
          </p:cNvSpPr>
          <p:nvPr/>
        </p:nvSpPr>
        <p:spPr>
          <a:xfrm>
            <a:off x="265521" y="1061092"/>
            <a:ext cx="5655233" cy="514174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bSearch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j, </a:t>
            </a:r>
            <a:r>
              <a:rPr lang="en-US" sz="1400" b="1" dirty="0" err="1">
                <a:latin typeface="Consolas" panose="020B0609020204030204" pitchFamily="49" charset="0"/>
              </a:rPr>
              <a:t>int</a:t>
            </a:r>
            <a:r>
              <a:rPr lang="en-US" sz="1400" b="1" dirty="0">
                <a:latin typeface="Consolas" panose="020B0609020204030204" pitchFamily="49" charset="0"/>
              </a:rPr>
              <a:t> k){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&gt; j) return -1;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== j){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  if(a[</a:t>
            </a:r>
            <a:r>
              <a:rPr lang="en-US" sz="1400" b="1" dirty="0" err="1" smtClean="0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]==k) return </a:t>
            </a:r>
            <a:r>
              <a:rPr lang="en-US" sz="1400" b="1" dirty="0" err="1">
                <a:latin typeface="Consolas" panose="020B0609020204030204" pitchFamily="49" charset="0"/>
              </a:rPr>
              <a:t>i</a:t>
            </a:r>
            <a:r>
              <a:rPr lang="en-US" sz="1400" b="1" dirty="0">
                <a:latin typeface="Consolas" panose="020B0609020204030204" pitchFamily="49" charset="0"/>
              </a:rPr>
              <a:t>; else return -1;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}</a:t>
            </a:r>
            <a:endParaRPr lang="en-US" sz="14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</a:t>
            </a:r>
            <a:r>
              <a:rPr lang="en-US" sz="1400" b="1" dirty="0" err="1" smtClean="0">
                <a:latin typeface="Consolas" panose="020B0609020204030204" pitchFamily="49" charset="0"/>
              </a:rPr>
              <a:t>int</a:t>
            </a:r>
            <a:r>
              <a:rPr lang="en-US" sz="1400" b="1" dirty="0" smtClean="0">
                <a:latin typeface="Consolas" panose="020B0609020204030204" pitchFamily="49" charset="0"/>
              </a:rPr>
              <a:t> </a:t>
            </a:r>
            <a:r>
              <a:rPr lang="en-US" sz="1400" b="1" dirty="0">
                <a:latin typeface="Consolas" panose="020B0609020204030204" pitchFamily="49" charset="0"/>
              </a:rPr>
              <a:t>m = (</a:t>
            </a:r>
            <a:r>
              <a:rPr lang="en-US" sz="1400" b="1" dirty="0" err="1">
                <a:latin typeface="Consolas" panose="020B0609020204030204" pitchFamily="49" charset="0"/>
              </a:rPr>
              <a:t>i+j</a:t>
            </a:r>
            <a:r>
              <a:rPr lang="en-US" sz="1400" b="1" dirty="0">
                <a:latin typeface="Consolas" panose="020B0609020204030204" pitchFamily="49" charset="0"/>
              </a:rPr>
              <a:t>)/2;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if(a[m</a:t>
            </a:r>
            <a:r>
              <a:rPr lang="en-US" sz="1400" b="1" dirty="0">
                <a:latin typeface="Consolas" panose="020B0609020204030204" pitchFamily="49" charset="0"/>
              </a:rPr>
              <a:t>] == k) return m;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if(a[m</a:t>
            </a:r>
            <a:r>
              <a:rPr lang="en-US" sz="1400" b="1" dirty="0">
                <a:latin typeface="Consolas" panose="020B0609020204030204" pitchFamily="49" charset="0"/>
              </a:rPr>
              <a:t>] &lt; k) return </a:t>
            </a:r>
            <a:r>
              <a:rPr lang="en-US" sz="1400" b="1" dirty="0" err="1">
                <a:latin typeface="Consolas" panose="020B0609020204030204" pitchFamily="49" charset="0"/>
              </a:rPr>
              <a:t>bSearch</a:t>
            </a:r>
            <a:r>
              <a:rPr lang="en-US" sz="1400" b="1" dirty="0">
                <a:latin typeface="Consolas" panose="020B0609020204030204" pitchFamily="49" charset="0"/>
              </a:rPr>
              <a:t>(m+1,j,k);</a:t>
            </a:r>
          </a:p>
          <a:p>
            <a:pPr marL="0" indent="0">
              <a:buNone/>
            </a:pPr>
            <a:r>
              <a:rPr lang="en-US" sz="1400" b="1" dirty="0" smtClean="0">
                <a:latin typeface="Consolas" panose="020B0609020204030204" pitchFamily="49" charset="0"/>
              </a:rPr>
              <a:t>  else </a:t>
            </a:r>
            <a:r>
              <a:rPr lang="en-US" sz="1400" b="1" dirty="0">
                <a:latin typeface="Consolas" panose="020B0609020204030204" pitchFamily="49" charset="0"/>
              </a:rPr>
              <a:t>return </a:t>
            </a:r>
            <a:r>
              <a:rPr lang="en-US" sz="1400" b="1" dirty="0" err="1">
                <a:latin typeface="Consolas" panose="020B0609020204030204" pitchFamily="49" charset="0"/>
              </a:rPr>
              <a:t>bSearch</a:t>
            </a:r>
            <a:r>
              <a:rPr lang="en-US" sz="1400" b="1" dirty="0">
                <a:latin typeface="Consolas" panose="020B0609020204030204" pitchFamily="49" charset="0"/>
              </a:rPr>
              <a:t>(i,m-1,k);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41002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AC4F83E9069D43AFA594D7F1D96885" ma:contentTypeVersion="4" ma:contentTypeDescription="Create a new document." ma:contentTypeScope="" ma:versionID="ab42ff59064bab5a86eff4b62602acbc">
  <xsd:schema xmlns:xsd="http://www.w3.org/2001/XMLSchema" xmlns:xs="http://www.w3.org/2001/XMLSchema" xmlns:p="http://schemas.microsoft.com/office/2006/metadata/properties" xmlns:ns2="d0a6ddea-004a-4b16-a170-7c91a96eeb9b" targetNamespace="http://schemas.microsoft.com/office/2006/metadata/properties" ma:root="true" ma:fieldsID="2d27bf802cbab3f01b47c4a64429af83" ns2:_="">
    <xsd:import namespace="d0a6ddea-004a-4b16-a170-7c91a96eeb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a6ddea-004a-4b16-a170-7c91a96eeb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418E96C-F097-4140-BB60-0696D97E4353}"/>
</file>

<file path=customXml/itemProps2.xml><?xml version="1.0" encoding="utf-8"?>
<ds:datastoreItem xmlns:ds="http://schemas.openxmlformats.org/officeDocument/2006/customXml" ds:itemID="{26BE9A2D-7492-4A3B-846A-BB63B0B8707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93733DD-EE03-449C-88A5-8AB9EEF5C654}">
  <ds:schemaRefs>
    <ds:schemaRef ds:uri="http://purl.org/dc/terms/"/>
    <ds:schemaRef ds:uri="http://schemas.microsoft.com/office/2006/documentManagement/types"/>
    <ds:schemaRef ds:uri="http://purl.org/dc/dcmitype/"/>
    <ds:schemaRef ds:uri="ec3c8a1e-e7d2-40eb-a53e-dfc8e21c73f0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aca7c73a-4441-494b-bdc7-d241e2e7c022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563</TotalTime>
  <Words>1497</Words>
  <Application>Microsoft Office PowerPoint</Application>
  <PresentationFormat>Widescreen</PresentationFormat>
  <Paragraphs>213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Consolas</vt:lpstr>
      <vt:lpstr>Lato</vt:lpstr>
      <vt:lpstr>Office Theme</vt:lpstr>
      <vt:lpstr>PowerPoint Presentation</vt:lpstr>
      <vt:lpstr>PowerPoint Presentation</vt:lpstr>
      <vt:lpstr>PowerPoint Presentation</vt:lpstr>
      <vt:lpstr>NỘI DUNG</vt:lpstr>
      <vt:lpstr>TÌM KIẾM NHỊ PHÂN</vt:lpstr>
      <vt:lpstr>BÀI TẬP KIỂM TRA TỒN TẠI (P.06.13.01)</vt:lpstr>
      <vt:lpstr>BÀI TẬP KIỂM TRA TỒN TẠI – THIẾT KẾ THUẬT TOÁN - MÃ GIẢ</vt:lpstr>
      <vt:lpstr>BÀI TẬP KIỂM TRA TỒN TẠI - CODE</vt:lpstr>
      <vt:lpstr>BÀI TẬP KIỂM TRA TỒN TẠI - CODE</vt:lpstr>
      <vt:lpstr>BÀI TẬP CẶP SỐ CÓ TỔNG CHO TRƯỚC (P.06.13.02)</vt:lpstr>
      <vt:lpstr>BÀI TẬP CẶP SỐ CÓ TỔNG CHO TRƯỚC – THUẬT TOÁN – MÃ GIẢ</vt:lpstr>
      <vt:lpstr>BÀI TẬP CẶP SỐ CÓ TỔNG CHO TRƯỚC – CODE</vt:lpstr>
      <vt:lpstr>BÀI TẬP CẶP SỐ CÓ TỔNG CHO TRƯỚC – CODE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Microsoft account</cp:lastModifiedBy>
  <cp:revision>56</cp:revision>
  <dcterms:created xsi:type="dcterms:W3CDTF">2021-05-28T04:32:29Z</dcterms:created>
  <dcterms:modified xsi:type="dcterms:W3CDTF">2023-11-26T09:08:41Z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0x01010078AC4F83E9069D43AFA594D7F1D96885</vt:lpwstr>
  </property>
</Properties>
</file>

<file path=docProps/thumbnail.jpeg>
</file>